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8" r:id="rId4"/>
    <p:sldId id="270" r:id="rId5"/>
    <p:sldId id="280" r:id="rId6"/>
    <p:sldId id="281" r:id="rId7"/>
    <p:sldId id="264" r:id="rId8"/>
    <p:sldId id="273" r:id="rId9"/>
    <p:sldId id="275" r:id="rId10"/>
    <p:sldId id="279" r:id="rId11"/>
    <p:sldId id="276" r:id="rId12"/>
    <p:sldId id="282" r:id="rId13"/>
    <p:sldId id="283" r:id="rId14"/>
    <p:sldId id="277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90C62E-245E-4F41-BAD8-5828FEB9BCA5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12CBBF-1D3C-4CAD-985B-7DCCA950D1CD}">
      <dgm:prSet phldrT="[Text]"/>
      <dgm:spPr/>
      <dgm:t>
        <a:bodyPr/>
        <a:lstStyle/>
        <a:p>
          <a:r>
            <a:rPr lang="en-US" dirty="0"/>
            <a:t>Scheduling Semester</a:t>
          </a:r>
        </a:p>
      </dgm:t>
    </dgm:pt>
    <dgm:pt modelId="{156E8D01-8C48-42BD-8EE3-6BD5ED3B0023}" type="parTrans" cxnId="{F648726C-D5FF-4007-A9A4-994E8DF72E78}">
      <dgm:prSet/>
      <dgm:spPr/>
      <dgm:t>
        <a:bodyPr/>
        <a:lstStyle/>
        <a:p>
          <a:endParaRPr lang="en-US"/>
        </a:p>
      </dgm:t>
    </dgm:pt>
    <dgm:pt modelId="{0F3EA504-00CC-4452-B335-898D2EDB94E2}" type="sibTrans" cxnId="{F648726C-D5FF-4007-A9A4-994E8DF72E78}">
      <dgm:prSet/>
      <dgm:spPr/>
      <dgm:t>
        <a:bodyPr/>
        <a:lstStyle/>
        <a:p>
          <a:endParaRPr lang="en-US"/>
        </a:p>
      </dgm:t>
    </dgm:pt>
    <dgm:pt modelId="{83D6E73F-9EE1-4E6F-98F5-68512D86590A}">
      <dgm:prSet phldrT="[Text]"/>
      <dgm:spPr/>
      <dgm:t>
        <a:bodyPr/>
        <a:lstStyle/>
        <a:p>
          <a:r>
            <a:rPr lang="en-US" dirty="0"/>
            <a:t>Give us more notice</a:t>
          </a:r>
        </a:p>
      </dgm:t>
    </dgm:pt>
    <dgm:pt modelId="{FE773AE3-F233-45F0-B4AC-DFFBE436B950}" type="parTrans" cxnId="{0D31138C-AFE6-43F3-97D5-536B51F68927}">
      <dgm:prSet/>
      <dgm:spPr/>
      <dgm:t>
        <a:bodyPr/>
        <a:lstStyle/>
        <a:p>
          <a:endParaRPr lang="en-US"/>
        </a:p>
      </dgm:t>
    </dgm:pt>
    <dgm:pt modelId="{0DF74F39-B5CE-4DD0-8B4C-5771385EFEDB}" type="sibTrans" cxnId="{0D31138C-AFE6-43F3-97D5-536B51F68927}">
      <dgm:prSet/>
      <dgm:spPr/>
      <dgm:t>
        <a:bodyPr/>
        <a:lstStyle/>
        <a:p>
          <a:endParaRPr lang="en-US"/>
        </a:p>
      </dgm:t>
    </dgm:pt>
    <dgm:pt modelId="{A5DD5493-B599-4AE9-B2A9-C2485221D6E9}">
      <dgm:prSet phldrT="[Text]"/>
      <dgm:spPr/>
      <dgm:t>
        <a:bodyPr/>
        <a:lstStyle/>
        <a:p>
          <a:r>
            <a:rPr lang="en-US" dirty="0"/>
            <a:t>Writing Semester</a:t>
          </a:r>
        </a:p>
      </dgm:t>
    </dgm:pt>
    <dgm:pt modelId="{3ABAC063-3DD7-42FB-88A2-D08E9CF45FDC}" type="parTrans" cxnId="{A98E9705-2ADA-4FEE-8180-3F4D8C2B8677}">
      <dgm:prSet/>
      <dgm:spPr/>
      <dgm:t>
        <a:bodyPr/>
        <a:lstStyle/>
        <a:p>
          <a:endParaRPr lang="en-US"/>
        </a:p>
      </dgm:t>
    </dgm:pt>
    <dgm:pt modelId="{035A72A0-861D-45B8-858F-E8A1E1B29745}" type="sibTrans" cxnId="{A98E9705-2ADA-4FEE-8180-3F4D8C2B8677}">
      <dgm:prSet/>
      <dgm:spPr/>
      <dgm:t>
        <a:bodyPr/>
        <a:lstStyle/>
        <a:p>
          <a:endParaRPr lang="en-US"/>
        </a:p>
      </dgm:t>
    </dgm:pt>
    <dgm:pt modelId="{A0FE9307-3931-4C9A-A18B-E83E5B38CF27}">
      <dgm:prSet phldrT="[Text]"/>
      <dgm:spPr/>
      <dgm:t>
        <a:bodyPr/>
        <a:lstStyle/>
        <a:p>
          <a:r>
            <a:rPr lang="en-US" dirty="0"/>
            <a:t>Give us more support</a:t>
          </a:r>
        </a:p>
      </dgm:t>
    </dgm:pt>
    <dgm:pt modelId="{DD6E63EA-290A-4509-B9C6-D8A7C01D9E0F}" type="parTrans" cxnId="{803D8BA0-6B85-48DB-A107-D380635B2214}">
      <dgm:prSet/>
      <dgm:spPr/>
      <dgm:t>
        <a:bodyPr/>
        <a:lstStyle/>
        <a:p>
          <a:endParaRPr lang="en-US"/>
        </a:p>
      </dgm:t>
    </dgm:pt>
    <dgm:pt modelId="{46B53269-927B-46B8-81ED-CCEA8F27F874}" type="sibTrans" cxnId="{803D8BA0-6B85-48DB-A107-D380635B2214}">
      <dgm:prSet/>
      <dgm:spPr/>
      <dgm:t>
        <a:bodyPr/>
        <a:lstStyle/>
        <a:p>
          <a:endParaRPr lang="en-US"/>
        </a:p>
      </dgm:t>
    </dgm:pt>
    <dgm:pt modelId="{17C91DF3-3DFE-4FE2-9075-954F958D7A65}">
      <dgm:prSet phldrT="[Text]"/>
      <dgm:spPr/>
      <dgm:t>
        <a:bodyPr/>
        <a:lstStyle/>
        <a:p>
          <a:r>
            <a:rPr lang="en-US" dirty="0"/>
            <a:t>Review Semester</a:t>
          </a:r>
        </a:p>
      </dgm:t>
    </dgm:pt>
    <dgm:pt modelId="{6E172C43-FFB4-418F-B929-E61CFAAB5083}" type="parTrans" cxnId="{BA46655C-FBB6-4DE5-9D34-56606EA76BC6}">
      <dgm:prSet/>
      <dgm:spPr/>
      <dgm:t>
        <a:bodyPr/>
        <a:lstStyle/>
        <a:p>
          <a:endParaRPr lang="en-US"/>
        </a:p>
      </dgm:t>
    </dgm:pt>
    <dgm:pt modelId="{BF66F17D-1154-4CD2-8C56-F83930313628}" type="sibTrans" cxnId="{BA46655C-FBB6-4DE5-9D34-56606EA76BC6}">
      <dgm:prSet/>
      <dgm:spPr/>
      <dgm:t>
        <a:bodyPr/>
        <a:lstStyle/>
        <a:p>
          <a:endParaRPr lang="en-US"/>
        </a:p>
      </dgm:t>
    </dgm:pt>
    <dgm:pt modelId="{8457F157-CA93-465B-8E65-EF65221FB699}">
      <dgm:prSet phldrT="[Text]"/>
      <dgm:spPr/>
      <dgm:t>
        <a:bodyPr/>
        <a:lstStyle/>
        <a:p>
          <a:r>
            <a:rPr lang="en-US" dirty="0"/>
            <a:t>Make this less arduous</a:t>
          </a:r>
        </a:p>
      </dgm:t>
    </dgm:pt>
    <dgm:pt modelId="{3C5DF44B-30DA-4D54-96F6-EC96975000AB}" type="parTrans" cxnId="{8828FCEB-EC2E-4520-B38C-37A1B9E72F39}">
      <dgm:prSet/>
      <dgm:spPr/>
      <dgm:t>
        <a:bodyPr/>
        <a:lstStyle/>
        <a:p>
          <a:endParaRPr lang="en-US"/>
        </a:p>
      </dgm:t>
    </dgm:pt>
    <dgm:pt modelId="{4CA85403-F631-4E53-BBDD-2030CE2A9063}" type="sibTrans" cxnId="{8828FCEB-EC2E-4520-B38C-37A1B9E72F39}">
      <dgm:prSet/>
      <dgm:spPr/>
      <dgm:t>
        <a:bodyPr/>
        <a:lstStyle/>
        <a:p>
          <a:endParaRPr lang="en-US"/>
        </a:p>
      </dgm:t>
    </dgm:pt>
    <dgm:pt modelId="{1EAABA45-6DAB-4553-8AE9-3FD76A031B9C}">
      <dgm:prSet phldrT="[Text]"/>
      <dgm:spPr/>
      <dgm:t>
        <a:bodyPr/>
        <a:lstStyle/>
        <a:p>
          <a:r>
            <a:rPr lang="en-US" dirty="0"/>
            <a:t>Give us more $ </a:t>
          </a:r>
        </a:p>
      </dgm:t>
    </dgm:pt>
    <dgm:pt modelId="{FBA68848-7DA8-40DD-92A7-EC07A7C48338}" type="parTrans" cxnId="{84E2AE6D-09F5-4F4B-A44F-E9058411266B}">
      <dgm:prSet/>
      <dgm:spPr/>
      <dgm:t>
        <a:bodyPr/>
        <a:lstStyle/>
        <a:p>
          <a:endParaRPr lang="en-US"/>
        </a:p>
      </dgm:t>
    </dgm:pt>
    <dgm:pt modelId="{683372DF-2784-41DB-9D82-BFF67677E6CF}" type="sibTrans" cxnId="{84E2AE6D-09F5-4F4B-A44F-E9058411266B}">
      <dgm:prSet/>
      <dgm:spPr/>
      <dgm:t>
        <a:bodyPr/>
        <a:lstStyle/>
        <a:p>
          <a:endParaRPr lang="en-US"/>
        </a:p>
      </dgm:t>
    </dgm:pt>
    <dgm:pt modelId="{1A9D2D97-6FC6-4FE1-BA05-ED00F9398CC4}">
      <dgm:prSet phldrT="[Text]"/>
      <dgm:spPr/>
      <dgm:t>
        <a:bodyPr/>
        <a:lstStyle/>
        <a:p>
          <a:r>
            <a:rPr lang="en-US" dirty="0"/>
            <a:t>Give us examples</a:t>
          </a:r>
        </a:p>
      </dgm:t>
    </dgm:pt>
    <dgm:pt modelId="{E93B1788-078B-485B-85EC-C0722D36D5F1}" type="parTrans" cxnId="{5C9A1C71-4FCF-48FC-943B-6B2F69B243AC}">
      <dgm:prSet/>
      <dgm:spPr/>
      <dgm:t>
        <a:bodyPr/>
        <a:lstStyle/>
        <a:p>
          <a:endParaRPr lang="en-US"/>
        </a:p>
      </dgm:t>
    </dgm:pt>
    <dgm:pt modelId="{519DC2D3-CDE4-45B1-87FF-F7791E15F933}" type="sibTrans" cxnId="{5C9A1C71-4FCF-48FC-943B-6B2F69B243AC}">
      <dgm:prSet/>
      <dgm:spPr/>
      <dgm:t>
        <a:bodyPr/>
        <a:lstStyle/>
        <a:p>
          <a:endParaRPr lang="en-US"/>
        </a:p>
      </dgm:t>
    </dgm:pt>
    <dgm:pt modelId="{314FFA9D-4663-441C-9D97-CEE6BE53F986}">
      <dgm:prSet phldrT="[Text]"/>
      <dgm:spPr/>
      <dgm:t>
        <a:bodyPr/>
        <a:lstStyle/>
        <a:p>
          <a:r>
            <a:rPr lang="en-US" dirty="0"/>
            <a:t>Make it more meaningful</a:t>
          </a:r>
        </a:p>
      </dgm:t>
    </dgm:pt>
    <dgm:pt modelId="{C946B348-97B4-41B7-92D7-D0FADA2ADA81}" type="parTrans" cxnId="{FE56DB06-40BB-477B-86A3-11744F789900}">
      <dgm:prSet/>
      <dgm:spPr/>
    </dgm:pt>
    <dgm:pt modelId="{916D5B7E-2C07-4B81-8CB5-CC77E379BEF7}" type="sibTrans" cxnId="{FE56DB06-40BB-477B-86A3-11744F789900}">
      <dgm:prSet/>
      <dgm:spPr/>
    </dgm:pt>
    <dgm:pt modelId="{9BBDF09E-8E42-426F-8ADF-91EF0B5AD8EA}" type="pres">
      <dgm:prSet presAssocID="{DE90C62E-245E-4F41-BAD8-5828FEB9BCA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8B1424-6FDB-40ED-A859-49C6747074E6}" type="pres">
      <dgm:prSet presAssocID="{E512CBBF-1D3C-4CAD-985B-7DCCA950D1CD}" presName="composite" presStyleCnt="0"/>
      <dgm:spPr/>
    </dgm:pt>
    <dgm:pt modelId="{ACE46A1D-2CB3-46B5-BBBC-E3B985460777}" type="pres">
      <dgm:prSet presAssocID="{E512CBBF-1D3C-4CAD-985B-7DCCA950D1C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D28A1F-51B1-440B-92B2-480441E4174D}" type="pres">
      <dgm:prSet presAssocID="{E512CBBF-1D3C-4CAD-985B-7DCCA950D1CD}" presName="parSh" presStyleLbl="node1" presStyleIdx="0" presStyleCnt="3"/>
      <dgm:spPr/>
      <dgm:t>
        <a:bodyPr/>
        <a:lstStyle/>
        <a:p>
          <a:endParaRPr lang="en-US"/>
        </a:p>
      </dgm:t>
    </dgm:pt>
    <dgm:pt modelId="{FF44111C-6AAE-4E7D-84CD-450E2DCB538B}" type="pres">
      <dgm:prSet presAssocID="{E512CBBF-1D3C-4CAD-985B-7DCCA950D1CD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E088F-6970-4B78-88C5-884B34481B5E}" type="pres">
      <dgm:prSet presAssocID="{0F3EA504-00CC-4452-B335-898D2EDB94E2}" presName="sibTrans" presStyleLbl="sibTrans2D1" presStyleIdx="0" presStyleCnt="2"/>
      <dgm:spPr/>
      <dgm:t>
        <a:bodyPr/>
        <a:lstStyle/>
        <a:p>
          <a:endParaRPr lang="en-US"/>
        </a:p>
      </dgm:t>
    </dgm:pt>
    <dgm:pt modelId="{CE863258-B9BC-4705-97B9-89591B61A6FE}" type="pres">
      <dgm:prSet presAssocID="{0F3EA504-00CC-4452-B335-898D2EDB94E2}" presName="connTx" presStyleLbl="sibTrans2D1" presStyleIdx="0" presStyleCnt="2"/>
      <dgm:spPr/>
      <dgm:t>
        <a:bodyPr/>
        <a:lstStyle/>
        <a:p>
          <a:endParaRPr lang="en-US"/>
        </a:p>
      </dgm:t>
    </dgm:pt>
    <dgm:pt modelId="{B0A381D9-1B66-4C54-A3C7-DE1B2A112200}" type="pres">
      <dgm:prSet presAssocID="{A5DD5493-B599-4AE9-B2A9-C2485221D6E9}" presName="composite" presStyleCnt="0"/>
      <dgm:spPr/>
    </dgm:pt>
    <dgm:pt modelId="{F2E8BD42-9872-46DC-9B09-D3C6350AE84E}" type="pres">
      <dgm:prSet presAssocID="{A5DD5493-B599-4AE9-B2A9-C2485221D6E9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A3DB8-E101-4028-89E6-944FAE19DF9F}" type="pres">
      <dgm:prSet presAssocID="{A5DD5493-B599-4AE9-B2A9-C2485221D6E9}" presName="parSh" presStyleLbl="node1" presStyleIdx="1" presStyleCnt="3"/>
      <dgm:spPr/>
      <dgm:t>
        <a:bodyPr/>
        <a:lstStyle/>
        <a:p>
          <a:endParaRPr lang="en-US"/>
        </a:p>
      </dgm:t>
    </dgm:pt>
    <dgm:pt modelId="{C2426DF5-4B41-4610-BD79-555945A28EC4}" type="pres">
      <dgm:prSet presAssocID="{A5DD5493-B599-4AE9-B2A9-C2485221D6E9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A533BC-7F75-49DF-96AD-270B81B14E97}" type="pres">
      <dgm:prSet presAssocID="{035A72A0-861D-45B8-858F-E8A1E1B2974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6A054F0-EFE4-45DD-B376-CD83B7800480}" type="pres">
      <dgm:prSet presAssocID="{035A72A0-861D-45B8-858F-E8A1E1B29745}" presName="connTx" presStyleLbl="sibTrans2D1" presStyleIdx="1" presStyleCnt="2"/>
      <dgm:spPr/>
      <dgm:t>
        <a:bodyPr/>
        <a:lstStyle/>
        <a:p>
          <a:endParaRPr lang="en-US"/>
        </a:p>
      </dgm:t>
    </dgm:pt>
    <dgm:pt modelId="{A07FAD18-9AF5-4678-BFFF-E8766AFE87EF}" type="pres">
      <dgm:prSet presAssocID="{17C91DF3-3DFE-4FE2-9075-954F958D7A65}" presName="composite" presStyleCnt="0"/>
      <dgm:spPr/>
    </dgm:pt>
    <dgm:pt modelId="{0328D46B-DE16-4982-A0C2-B1EED8D4703B}" type="pres">
      <dgm:prSet presAssocID="{17C91DF3-3DFE-4FE2-9075-954F958D7A65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86C723-00C5-4452-93A8-413FAFA5D5FE}" type="pres">
      <dgm:prSet presAssocID="{17C91DF3-3DFE-4FE2-9075-954F958D7A65}" presName="parSh" presStyleLbl="node1" presStyleIdx="2" presStyleCnt="3"/>
      <dgm:spPr/>
      <dgm:t>
        <a:bodyPr/>
        <a:lstStyle/>
        <a:p>
          <a:endParaRPr lang="en-US"/>
        </a:p>
      </dgm:t>
    </dgm:pt>
    <dgm:pt modelId="{8C069D66-6F2C-44F8-B075-FF61C09E5748}" type="pres">
      <dgm:prSet presAssocID="{17C91DF3-3DFE-4FE2-9075-954F958D7A65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42CD1F-4C70-4B95-8C2E-E5FF6134CFB7}" type="presOf" srcId="{314FFA9D-4663-441C-9D97-CEE6BE53F986}" destId="{8C069D66-6F2C-44F8-B075-FF61C09E5748}" srcOrd="0" destOrd="1" presId="urn:microsoft.com/office/officeart/2005/8/layout/process3"/>
    <dgm:cxn modelId="{51582394-1032-4CCA-9FCC-873DF9A39499}" type="presOf" srcId="{E512CBBF-1D3C-4CAD-985B-7DCCA950D1CD}" destId="{DBD28A1F-51B1-440B-92B2-480441E4174D}" srcOrd="1" destOrd="0" presId="urn:microsoft.com/office/officeart/2005/8/layout/process3"/>
    <dgm:cxn modelId="{0D31138C-AFE6-43F3-97D5-536B51F68927}" srcId="{E512CBBF-1D3C-4CAD-985B-7DCCA950D1CD}" destId="{83D6E73F-9EE1-4E6F-98F5-68512D86590A}" srcOrd="0" destOrd="0" parTransId="{FE773AE3-F233-45F0-B4AC-DFFBE436B950}" sibTransId="{0DF74F39-B5CE-4DD0-8B4C-5771385EFEDB}"/>
    <dgm:cxn modelId="{5C9A1C71-4FCF-48FC-943B-6B2F69B243AC}" srcId="{A5DD5493-B599-4AE9-B2A9-C2485221D6E9}" destId="{1A9D2D97-6FC6-4FE1-BA05-ED00F9398CC4}" srcOrd="1" destOrd="0" parTransId="{E93B1788-078B-485B-85EC-C0722D36D5F1}" sibTransId="{519DC2D3-CDE4-45B1-87FF-F7791E15F933}"/>
    <dgm:cxn modelId="{6F42A276-2F02-4D4B-AB45-8F43F8F09554}" type="presOf" srcId="{035A72A0-861D-45B8-858F-E8A1E1B29745}" destId="{80A533BC-7F75-49DF-96AD-270B81B14E97}" srcOrd="0" destOrd="0" presId="urn:microsoft.com/office/officeart/2005/8/layout/process3"/>
    <dgm:cxn modelId="{84E2AE6D-09F5-4F4B-A44F-E9058411266B}" srcId="{A5DD5493-B599-4AE9-B2A9-C2485221D6E9}" destId="{1EAABA45-6DAB-4553-8AE9-3FD76A031B9C}" srcOrd="2" destOrd="0" parTransId="{FBA68848-7DA8-40DD-92A7-EC07A7C48338}" sibTransId="{683372DF-2784-41DB-9D82-BFF67677E6CF}"/>
    <dgm:cxn modelId="{BA46655C-FBB6-4DE5-9D34-56606EA76BC6}" srcId="{DE90C62E-245E-4F41-BAD8-5828FEB9BCA5}" destId="{17C91DF3-3DFE-4FE2-9075-954F958D7A65}" srcOrd="2" destOrd="0" parTransId="{6E172C43-FFB4-418F-B929-E61CFAAB5083}" sibTransId="{BF66F17D-1154-4CD2-8C56-F83930313628}"/>
    <dgm:cxn modelId="{991BBDC6-BB28-487C-B9EC-4896C203E3AC}" type="presOf" srcId="{A5DD5493-B599-4AE9-B2A9-C2485221D6E9}" destId="{F2E8BD42-9872-46DC-9B09-D3C6350AE84E}" srcOrd="0" destOrd="0" presId="urn:microsoft.com/office/officeart/2005/8/layout/process3"/>
    <dgm:cxn modelId="{5AD764E4-EBFE-47D6-9B7B-F90DBE2FFDD0}" type="presOf" srcId="{A0FE9307-3931-4C9A-A18B-E83E5B38CF27}" destId="{C2426DF5-4B41-4610-BD79-555945A28EC4}" srcOrd="0" destOrd="0" presId="urn:microsoft.com/office/officeart/2005/8/layout/process3"/>
    <dgm:cxn modelId="{E080478F-61D8-4F8C-B1D7-19F82E30D4A1}" type="presOf" srcId="{035A72A0-861D-45B8-858F-E8A1E1B29745}" destId="{26A054F0-EFE4-45DD-B376-CD83B7800480}" srcOrd="1" destOrd="0" presId="urn:microsoft.com/office/officeart/2005/8/layout/process3"/>
    <dgm:cxn modelId="{C327A908-54A0-49E3-AD6F-921B442736FE}" type="presOf" srcId="{8457F157-CA93-465B-8E65-EF65221FB699}" destId="{8C069D66-6F2C-44F8-B075-FF61C09E5748}" srcOrd="0" destOrd="0" presId="urn:microsoft.com/office/officeart/2005/8/layout/process3"/>
    <dgm:cxn modelId="{9BF78CB8-4977-4F80-AB89-45325B1367A4}" type="presOf" srcId="{A5DD5493-B599-4AE9-B2A9-C2485221D6E9}" destId="{8DFA3DB8-E101-4028-89E6-944FAE19DF9F}" srcOrd="1" destOrd="0" presId="urn:microsoft.com/office/officeart/2005/8/layout/process3"/>
    <dgm:cxn modelId="{057E1636-0611-4708-9D68-A6BBEDF102B4}" type="presOf" srcId="{0F3EA504-00CC-4452-B335-898D2EDB94E2}" destId="{CE863258-B9BC-4705-97B9-89591B61A6FE}" srcOrd="1" destOrd="0" presId="urn:microsoft.com/office/officeart/2005/8/layout/process3"/>
    <dgm:cxn modelId="{AA6EF5BB-3B2C-42A5-8124-21140851C0F4}" type="presOf" srcId="{1EAABA45-6DAB-4553-8AE9-3FD76A031B9C}" destId="{C2426DF5-4B41-4610-BD79-555945A28EC4}" srcOrd="0" destOrd="2" presId="urn:microsoft.com/office/officeart/2005/8/layout/process3"/>
    <dgm:cxn modelId="{F648726C-D5FF-4007-A9A4-994E8DF72E78}" srcId="{DE90C62E-245E-4F41-BAD8-5828FEB9BCA5}" destId="{E512CBBF-1D3C-4CAD-985B-7DCCA950D1CD}" srcOrd="0" destOrd="0" parTransId="{156E8D01-8C48-42BD-8EE3-6BD5ED3B0023}" sibTransId="{0F3EA504-00CC-4452-B335-898D2EDB94E2}"/>
    <dgm:cxn modelId="{803D8BA0-6B85-48DB-A107-D380635B2214}" srcId="{A5DD5493-B599-4AE9-B2A9-C2485221D6E9}" destId="{A0FE9307-3931-4C9A-A18B-E83E5B38CF27}" srcOrd="0" destOrd="0" parTransId="{DD6E63EA-290A-4509-B9C6-D8A7C01D9E0F}" sibTransId="{46B53269-927B-46B8-81ED-CCEA8F27F874}"/>
    <dgm:cxn modelId="{A98E9705-2ADA-4FEE-8180-3F4D8C2B8677}" srcId="{DE90C62E-245E-4F41-BAD8-5828FEB9BCA5}" destId="{A5DD5493-B599-4AE9-B2A9-C2485221D6E9}" srcOrd="1" destOrd="0" parTransId="{3ABAC063-3DD7-42FB-88A2-D08E9CF45FDC}" sibTransId="{035A72A0-861D-45B8-858F-E8A1E1B29745}"/>
    <dgm:cxn modelId="{14173671-9442-4CB9-8A5B-3292B05F5A9D}" type="presOf" srcId="{83D6E73F-9EE1-4E6F-98F5-68512D86590A}" destId="{FF44111C-6AAE-4E7D-84CD-450E2DCB538B}" srcOrd="0" destOrd="0" presId="urn:microsoft.com/office/officeart/2005/8/layout/process3"/>
    <dgm:cxn modelId="{F8486C2E-56B8-4C29-BF85-09BB2DE11E54}" type="presOf" srcId="{1A9D2D97-6FC6-4FE1-BA05-ED00F9398CC4}" destId="{C2426DF5-4B41-4610-BD79-555945A28EC4}" srcOrd="0" destOrd="1" presId="urn:microsoft.com/office/officeart/2005/8/layout/process3"/>
    <dgm:cxn modelId="{55123A1B-2164-462E-AF06-3849113FEEFF}" type="presOf" srcId="{E512CBBF-1D3C-4CAD-985B-7DCCA950D1CD}" destId="{ACE46A1D-2CB3-46B5-BBBC-E3B985460777}" srcOrd="0" destOrd="0" presId="urn:microsoft.com/office/officeart/2005/8/layout/process3"/>
    <dgm:cxn modelId="{8828FCEB-EC2E-4520-B38C-37A1B9E72F39}" srcId="{17C91DF3-3DFE-4FE2-9075-954F958D7A65}" destId="{8457F157-CA93-465B-8E65-EF65221FB699}" srcOrd="0" destOrd="0" parTransId="{3C5DF44B-30DA-4D54-96F6-EC96975000AB}" sibTransId="{4CA85403-F631-4E53-BBDD-2030CE2A9063}"/>
    <dgm:cxn modelId="{FE56DB06-40BB-477B-86A3-11744F789900}" srcId="{17C91DF3-3DFE-4FE2-9075-954F958D7A65}" destId="{314FFA9D-4663-441C-9D97-CEE6BE53F986}" srcOrd="1" destOrd="0" parTransId="{C946B348-97B4-41B7-92D7-D0FADA2ADA81}" sibTransId="{916D5B7E-2C07-4B81-8CB5-CC77E379BEF7}"/>
    <dgm:cxn modelId="{5F591DD1-FADB-48D4-97AA-761D4069D0AD}" type="presOf" srcId="{DE90C62E-245E-4F41-BAD8-5828FEB9BCA5}" destId="{9BBDF09E-8E42-426F-8ADF-91EF0B5AD8EA}" srcOrd="0" destOrd="0" presId="urn:microsoft.com/office/officeart/2005/8/layout/process3"/>
    <dgm:cxn modelId="{8F38AEEF-27E8-42A3-A07C-01D8A5DF7CD3}" type="presOf" srcId="{0F3EA504-00CC-4452-B335-898D2EDB94E2}" destId="{14EE088F-6970-4B78-88C5-884B34481B5E}" srcOrd="0" destOrd="0" presId="urn:microsoft.com/office/officeart/2005/8/layout/process3"/>
    <dgm:cxn modelId="{3AF6E025-8492-409D-AAFB-0FCF23DF69E3}" type="presOf" srcId="{17C91DF3-3DFE-4FE2-9075-954F958D7A65}" destId="{A186C723-00C5-4452-93A8-413FAFA5D5FE}" srcOrd="1" destOrd="0" presId="urn:microsoft.com/office/officeart/2005/8/layout/process3"/>
    <dgm:cxn modelId="{1555A632-14F8-4830-B16C-42565D0BD4D0}" type="presOf" srcId="{17C91DF3-3DFE-4FE2-9075-954F958D7A65}" destId="{0328D46B-DE16-4982-A0C2-B1EED8D4703B}" srcOrd="0" destOrd="0" presId="urn:microsoft.com/office/officeart/2005/8/layout/process3"/>
    <dgm:cxn modelId="{5EFCDDCD-76B5-4C27-A258-B8FE60893659}" type="presParOf" srcId="{9BBDF09E-8E42-426F-8ADF-91EF0B5AD8EA}" destId="{008B1424-6FDB-40ED-A859-49C6747074E6}" srcOrd="0" destOrd="0" presId="urn:microsoft.com/office/officeart/2005/8/layout/process3"/>
    <dgm:cxn modelId="{488AA726-8FD6-47E0-904D-39FAF3846FA2}" type="presParOf" srcId="{008B1424-6FDB-40ED-A859-49C6747074E6}" destId="{ACE46A1D-2CB3-46B5-BBBC-E3B985460777}" srcOrd="0" destOrd="0" presId="urn:microsoft.com/office/officeart/2005/8/layout/process3"/>
    <dgm:cxn modelId="{02B9A1D1-B89B-4428-9A0F-504966B8F495}" type="presParOf" srcId="{008B1424-6FDB-40ED-A859-49C6747074E6}" destId="{DBD28A1F-51B1-440B-92B2-480441E4174D}" srcOrd="1" destOrd="0" presId="urn:microsoft.com/office/officeart/2005/8/layout/process3"/>
    <dgm:cxn modelId="{47583C21-9797-4853-880C-FF7D60C6DDC3}" type="presParOf" srcId="{008B1424-6FDB-40ED-A859-49C6747074E6}" destId="{FF44111C-6AAE-4E7D-84CD-450E2DCB538B}" srcOrd="2" destOrd="0" presId="urn:microsoft.com/office/officeart/2005/8/layout/process3"/>
    <dgm:cxn modelId="{C01C81B8-BB7A-422F-8F5A-6A67E3631CC1}" type="presParOf" srcId="{9BBDF09E-8E42-426F-8ADF-91EF0B5AD8EA}" destId="{14EE088F-6970-4B78-88C5-884B34481B5E}" srcOrd="1" destOrd="0" presId="urn:microsoft.com/office/officeart/2005/8/layout/process3"/>
    <dgm:cxn modelId="{8E3FC877-C915-4174-99F0-9B9292B01B44}" type="presParOf" srcId="{14EE088F-6970-4B78-88C5-884B34481B5E}" destId="{CE863258-B9BC-4705-97B9-89591B61A6FE}" srcOrd="0" destOrd="0" presId="urn:microsoft.com/office/officeart/2005/8/layout/process3"/>
    <dgm:cxn modelId="{F48DA5A8-0E0F-49CC-AF3B-592DB47F190A}" type="presParOf" srcId="{9BBDF09E-8E42-426F-8ADF-91EF0B5AD8EA}" destId="{B0A381D9-1B66-4C54-A3C7-DE1B2A112200}" srcOrd="2" destOrd="0" presId="urn:microsoft.com/office/officeart/2005/8/layout/process3"/>
    <dgm:cxn modelId="{360CCE86-1898-437C-8B69-2450D69EBA28}" type="presParOf" srcId="{B0A381D9-1B66-4C54-A3C7-DE1B2A112200}" destId="{F2E8BD42-9872-46DC-9B09-D3C6350AE84E}" srcOrd="0" destOrd="0" presId="urn:microsoft.com/office/officeart/2005/8/layout/process3"/>
    <dgm:cxn modelId="{C481A5C2-81D5-4AEE-A8F1-A98104990AF7}" type="presParOf" srcId="{B0A381D9-1B66-4C54-A3C7-DE1B2A112200}" destId="{8DFA3DB8-E101-4028-89E6-944FAE19DF9F}" srcOrd="1" destOrd="0" presId="urn:microsoft.com/office/officeart/2005/8/layout/process3"/>
    <dgm:cxn modelId="{39530DD9-260F-4946-9FE4-AFF20F515F6B}" type="presParOf" srcId="{B0A381D9-1B66-4C54-A3C7-DE1B2A112200}" destId="{C2426DF5-4B41-4610-BD79-555945A28EC4}" srcOrd="2" destOrd="0" presId="urn:microsoft.com/office/officeart/2005/8/layout/process3"/>
    <dgm:cxn modelId="{E5E6BAB4-C85E-49D4-92EF-B5BFEFCBB51D}" type="presParOf" srcId="{9BBDF09E-8E42-426F-8ADF-91EF0B5AD8EA}" destId="{80A533BC-7F75-49DF-96AD-270B81B14E97}" srcOrd="3" destOrd="0" presId="urn:microsoft.com/office/officeart/2005/8/layout/process3"/>
    <dgm:cxn modelId="{2328AF11-D96E-48CA-BDF9-83BFBBD16BF8}" type="presParOf" srcId="{80A533BC-7F75-49DF-96AD-270B81B14E97}" destId="{26A054F0-EFE4-45DD-B376-CD83B7800480}" srcOrd="0" destOrd="0" presId="urn:microsoft.com/office/officeart/2005/8/layout/process3"/>
    <dgm:cxn modelId="{CFD3B4CA-1C6A-400C-B58F-9ACF3FC14B79}" type="presParOf" srcId="{9BBDF09E-8E42-426F-8ADF-91EF0B5AD8EA}" destId="{A07FAD18-9AF5-4678-BFFF-E8766AFE87EF}" srcOrd="4" destOrd="0" presId="urn:microsoft.com/office/officeart/2005/8/layout/process3"/>
    <dgm:cxn modelId="{46BBD4E8-65BD-45E9-9CA6-2A94F79CBC7F}" type="presParOf" srcId="{A07FAD18-9AF5-4678-BFFF-E8766AFE87EF}" destId="{0328D46B-DE16-4982-A0C2-B1EED8D4703B}" srcOrd="0" destOrd="0" presId="urn:microsoft.com/office/officeart/2005/8/layout/process3"/>
    <dgm:cxn modelId="{B73927E3-1F08-4C60-957D-9EA7ABE4324C}" type="presParOf" srcId="{A07FAD18-9AF5-4678-BFFF-E8766AFE87EF}" destId="{A186C723-00C5-4452-93A8-413FAFA5D5FE}" srcOrd="1" destOrd="0" presId="urn:microsoft.com/office/officeart/2005/8/layout/process3"/>
    <dgm:cxn modelId="{24508277-05F4-41FB-93F6-33F3FB25BCD2}" type="presParOf" srcId="{A07FAD18-9AF5-4678-BFFF-E8766AFE87EF}" destId="{8C069D66-6F2C-44F8-B075-FF61C09E574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D28A1F-51B1-440B-92B2-480441E4174D}">
      <dsp:nvSpPr>
        <dsp:cNvPr id="0" name=""/>
        <dsp:cNvSpPr/>
      </dsp:nvSpPr>
      <dsp:spPr>
        <a:xfrm>
          <a:off x="4042" y="1222631"/>
          <a:ext cx="1838086" cy="1052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Scheduling Semester</a:t>
          </a:r>
        </a:p>
      </dsp:txBody>
      <dsp:txXfrm>
        <a:off x="4042" y="1222631"/>
        <a:ext cx="1838086" cy="701354"/>
      </dsp:txXfrm>
    </dsp:sp>
    <dsp:sp modelId="{FF44111C-6AAE-4E7D-84CD-450E2DCB538B}">
      <dsp:nvSpPr>
        <dsp:cNvPr id="0" name=""/>
        <dsp:cNvSpPr/>
      </dsp:nvSpPr>
      <dsp:spPr>
        <a:xfrm>
          <a:off x="380518" y="1923985"/>
          <a:ext cx="1838086" cy="22720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Give us more notice</a:t>
          </a:r>
        </a:p>
      </dsp:txBody>
      <dsp:txXfrm>
        <a:off x="434354" y="1977821"/>
        <a:ext cx="1730414" cy="2164377"/>
      </dsp:txXfrm>
    </dsp:sp>
    <dsp:sp modelId="{14EE088F-6970-4B78-88C5-884B34481B5E}">
      <dsp:nvSpPr>
        <dsp:cNvPr id="0" name=""/>
        <dsp:cNvSpPr/>
      </dsp:nvSpPr>
      <dsp:spPr>
        <a:xfrm>
          <a:off x="2120776" y="1344493"/>
          <a:ext cx="590732" cy="4576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120776" y="1436019"/>
        <a:ext cx="453443" cy="274578"/>
      </dsp:txXfrm>
    </dsp:sp>
    <dsp:sp modelId="{8DFA3DB8-E101-4028-89E6-944FAE19DF9F}">
      <dsp:nvSpPr>
        <dsp:cNvPr id="0" name=""/>
        <dsp:cNvSpPr/>
      </dsp:nvSpPr>
      <dsp:spPr>
        <a:xfrm>
          <a:off x="2956718" y="1222631"/>
          <a:ext cx="1838086" cy="1052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Writing Semester</a:t>
          </a:r>
        </a:p>
      </dsp:txBody>
      <dsp:txXfrm>
        <a:off x="2956718" y="1222631"/>
        <a:ext cx="1838086" cy="701354"/>
      </dsp:txXfrm>
    </dsp:sp>
    <dsp:sp modelId="{C2426DF5-4B41-4610-BD79-555945A28EC4}">
      <dsp:nvSpPr>
        <dsp:cNvPr id="0" name=""/>
        <dsp:cNvSpPr/>
      </dsp:nvSpPr>
      <dsp:spPr>
        <a:xfrm>
          <a:off x="3333194" y="1923985"/>
          <a:ext cx="1838086" cy="22720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Give us more support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Give us examples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Give us more $ </a:t>
          </a:r>
        </a:p>
      </dsp:txBody>
      <dsp:txXfrm>
        <a:off x="3387030" y="1977821"/>
        <a:ext cx="1730414" cy="2164377"/>
      </dsp:txXfrm>
    </dsp:sp>
    <dsp:sp modelId="{80A533BC-7F75-49DF-96AD-270B81B14E97}">
      <dsp:nvSpPr>
        <dsp:cNvPr id="0" name=""/>
        <dsp:cNvSpPr/>
      </dsp:nvSpPr>
      <dsp:spPr>
        <a:xfrm>
          <a:off x="5073452" y="1344493"/>
          <a:ext cx="590732" cy="4576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073452" y="1436019"/>
        <a:ext cx="453443" cy="274578"/>
      </dsp:txXfrm>
    </dsp:sp>
    <dsp:sp modelId="{A186C723-00C5-4452-93A8-413FAFA5D5FE}">
      <dsp:nvSpPr>
        <dsp:cNvPr id="0" name=""/>
        <dsp:cNvSpPr/>
      </dsp:nvSpPr>
      <dsp:spPr>
        <a:xfrm>
          <a:off x="5909394" y="1222631"/>
          <a:ext cx="1838086" cy="1052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Review Semester</a:t>
          </a:r>
        </a:p>
      </dsp:txBody>
      <dsp:txXfrm>
        <a:off x="5909394" y="1222631"/>
        <a:ext cx="1838086" cy="701354"/>
      </dsp:txXfrm>
    </dsp:sp>
    <dsp:sp modelId="{8C069D66-6F2C-44F8-B075-FF61C09E5748}">
      <dsp:nvSpPr>
        <dsp:cNvPr id="0" name=""/>
        <dsp:cNvSpPr/>
      </dsp:nvSpPr>
      <dsp:spPr>
        <a:xfrm>
          <a:off x="6285870" y="1923985"/>
          <a:ext cx="1838086" cy="22720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Make this less arduous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Make it more meaningful</a:t>
          </a:r>
        </a:p>
      </dsp:txBody>
      <dsp:txXfrm>
        <a:off x="6339706" y="1977821"/>
        <a:ext cx="1730414" cy="21643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2065564"/>
          </a:xfrm>
        </p:spPr>
        <p:txBody>
          <a:bodyPr>
            <a:normAutofit/>
          </a:bodyPr>
          <a:lstStyle/>
          <a:p>
            <a:r>
              <a:rPr lang="en-US" sz="4800" dirty="0" smtClean="0"/>
              <a:t>NEW PROGRAM REVIEW PROCESS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Effective Spring 2017</a:t>
            </a:r>
          </a:p>
          <a:p>
            <a:r>
              <a:rPr lang="en-US" sz="1400" i="1" dirty="0"/>
              <a:t>Nate Scharff, Chair.  Program Review Committee</a:t>
            </a:r>
          </a:p>
          <a:p>
            <a:r>
              <a:rPr lang="en-US" sz="1400" i="1" dirty="0"/>
              <a:t>Bonnie Ripley, Data Liaison. Program Review Committee</a:t>
            </a:r>
          </a:p>
        </p:txBody>
      </p:sp>
    </p:spTree>
    <p:extLst>
      <p:ext uri="{BB962C8B-B14F-4D97-AF65-F5344CB8AC3E}">
        <p14:creationId xmlns:p14="http://schemas.microsoft.com/office/powerpoint/2010/main" val="841064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6942962" cy="959991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MAKE IT MORE MEANINGFUL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6026" y="1876020"/>
            <a:ext cx="7044187" cy="45891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300" dirty="0"/>
              <a:t>Share commendations at Academic Senate</a:t>
            </a:r>
            <a:endParaRPr lang="en-US" sz="2300" dirty="0">
              <a:solidFill>
                <a:schemeClr val="tx1"/>
              </a:solidFill>
            </a:endParaRPr>
          </a:p>
          <a:p>
            <a:r>
              <a:rPr lang="en-US" sz="2300" dirty="0"/>
              <a:t>Direct campus-wide issues to Administration</a:t>
            </a:r>
            <a:endParaRPr lang="en-US" sz="2300" dirty="0">
              <a:solidFill>
                <a:schemeClr val="tx1"/>
              </a:solidFill>
            </a:endParaRPr>
          </a:p>
          <a:p>
            <a:r>
              <a:rPr lang="en-US" sz="2300" dirty="0"/>
              <a:t>Integrate CPIE and IEC into annual program review updates</a:t>
            </a:r>
            <a:endParaRPr lang="en-US" sz="2300" dirty="0">
              <a:solidFill>
                <a:schemeClr val="tx1"/>
              </a:solidFill>
            </a:endParaRPr>
          </a:p>
          <a:p>
            <a:r>
              <a:rPr lang="en-US" sz="2300" dirty="0">
                <a:solidFill>
                  <a:srgbClr val="404040"/>
                </a:solidFill>
              </a:rPr>
              <a:t>Resource requests through campus process will be tied to Program Review</a:t>
            </a:r>
            <a:endParaRPr lang="en-US" sz="23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703" b="1923"/>
          <a:stretch/>
        </p:blipFill>
        <p:spPr>
          <a:xfrm>
            <a:off x="11141248" y="-1"/>
            <a:ext cx="1050752" cy="1541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898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5263189" cy="959991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HANDBOOK REVISIONS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6026" y="1876020"/>
            <a:ext cx="7044187" cy="4589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Clarification of Questions</a:t>
            </a:r>
          </a:p>
          <a:p>
            <a:pPr lvl="1"/>
            <a:r>
              <a:rPr lang="en-US" sz="1800" i="1" dirty="0"/>
              <a:t>“Purpose of this section” added to each section</a:t>
            </a:r>
          </a:p>
          <a:p>
            <a:pPr lvl="1"/>
            <a:endParaRPr lang="en-US" sz="1800" dirty="0"/>
          </a:p>
          <a:p>
            <a:pPr marL="0" indent="0">
              <a:buNone/>
            </a:pPr>
            <a:r>
              <a:rPr lang="en-US" sz="2400" dirty="0"/>
              <a:t>Streamlining of Questions</a:t>
            </a:r>
          </a:p>
          <a:p>
            <a:pPr lvl="1"/>
            <a:r>
              <a:rPr lang="en-US" sz="1700" i="1" dirty="0"/>
              <a:t>12 sections condensed to </a:t>
            </a:r>
            <a:r>
              <a:rPr lang="en-US" sz="1700" i="1" dirty="0" smtClean="0"/>
              <a:t>9</a:t>
            </a:r>
            <a:endParaRPr lang="en-US" sz="1700" i="1" dirty="0"/>
          </a:p>
          <a:p>
            <a:pPr lvl="1"/>
            <a:endParaRPr lang="en-US" sz="1700" dirty="0"/>
          </a:p>
          <a:p>
            <a:pPr marL="0" indent="0">
              <a:buNone/>
            </a:pPr>
            <a:r>
              <a:rPr lang="en-US" sz="2400" dirty="0"/>
              <a:t>Rewording Questions</a:t>
            </a:r>
          </a:p>
          <a:p>
            <a:pPr lvl="1"/>
            <a:r>
              <a:rPr lang="en-US" sz="1700" i="1" dirty="0"/>
              <a:t>More straightforward</a:t>
            </a:r>
          </a:p>
          <a:p>
            <a:endParaRPr lang="en-US" sz="1900" dirty="0"/>
          </a:p>
          <a:p>
            <a:pPr lvl="1"/>
            <a:endParaRPr lang="en-US" dirty="0"/>
          </a:p>
        </p:txBody>
      </p:sp>
      <p:pic>
        <p:nvPicPr>
          <p:cNvPr id="3078" name="Picture 6" descr="https://lh4.googleusercontent.com/lMJGDQ28DPzuFx7gjHZPgK9-2SCd6UHmokUD4ykAV_EQCW5ZT-RRYogJ8S-vjcPGVmsuZ43yTD5YC95KP71EMTGTkWRkL0fKDf5_kW7bd2gBDDz8rFooqH7dNV9DWfNL06iGIgLQlQ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2044" y="0"/>
            <a:ext cx="2179956" cy="158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374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5518689" cy="959991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HANDBOOK SECTIONS</a:t>
            </a:r>
            <a:endParaRPr lang="en-US" sz="4000" b="1" dirty="0"/>
          </a:p>
        </p:txBody>
      </p:sp>
      <p:pic>
        <p:nvPicPr>
          <p:cNvPr id="3078" name="Picture 6" descr="https://lh4.googleusercontent.com/lMJGDQ28DPzuFx7gjHZPgK9-2SCd6UHmokUD4ykAV_EQCW5ZT-RRYogJ8S-vjcPGVmsuZ43yTD5YC95KP71EMTGTkWRkL0fKDf5_kW7bd2gBDDz8rFooqH7dNV9DWfNL06iGIgLQlQ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2044" y="0"/>
            <a:ext cx="2179956" cy="158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89211" y="1769807"/>
            <a:ext cx="8737550" cy="454250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Overview</a:t>
            </a:r>
            <a:r>
              <a:rPr lang="en-US" sz="2400" dirty="0"/>
              <a:t>										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Curriculum </a:t>
            </a:r>
            <a:r>
              <a:rPr lang="en-US" sz="2400" dirty="0"/>
              <a:t>Development and Academic Standards	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Student Learning Outcomes						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Facilities and Scheduling</a:t>
            </a:r>
            <a:r>
              <a:rPr lang="en-US" sz="2400" dirty="0"/>
              <a:t>								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Student </a:t>
            </a:r>
            <a:r>
              <a:rPr lang="en-US" sz="2400" dirty="0"/>
              <a:t>Equity and Success							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Student </a:t>
            </a:r>
            <a:r>
              <a:rPr lang="en-US" sz="2400" dirty="0"/>
              <a:t>Support/Campus Resources 					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On </a:t>
            </a:r>
            <a:r>
              <a:rPr lang="en-US" sz="2400" dirty="0"/>
              <a:t>Campus / Off Campus Involvement				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Fiscal &amp; Human Resources</a:t>
            </a:r>
            <a:r>
              <a:rPr lang="en-US" sz="2400" dirty="0"/>
              <a:t>						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Summary </a:t>
            </a:r>
            <a:r>
              <a:rPr lang="en-US" sz="2400" dirty="0"/>
              <a:t>and Recommendations				</a:t>
            </a:r>
            <a:r>
              <a:rPr lang="en-US" dirty="0"/>
              <a:t>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781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6049631" cy="959991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HANDBOOK APPENDICES</a:t>
            </a:r>
            <a:endParaRPr lang="en-US" sz="4000" b="1" dirty="0"/>
          </a:p>
        </p:txBody>
      </p:sp>
      <p:pic>
        <p:nvPicPr>
          <p:cNvPr id="3078" name="Picture 6" descr="https://lh4.googleusercontent.com/lMJGDQ28DPzuFx7gjHZPgK9-2SCd6UHmokUD4ykAV_EQCW5ZT-RRYogJ8S-vjcPGVmsuZ43yTD5YC95KP71EMTGTkWRkL0fKDf5_kW7bd2gBDDz8rFooqH7dNV9DWfNL06iGIgLQlQ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2044" y="0"/>
            <a:ext cx="2179956" cy="158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89211" y="1769807"/>
            <a:ext cx="8737550" cy="45425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000" dirty="0" smtClean="0"/>
              <a:t> </a:t>
            </a:r>
            <a:endParaRPr lang="en-US" sz="2000" dirty="0" smtClean="0"/>
          </a:p>
          <a:p>
            <a:pPr marL="0" lvl="0" indent="0">
              <a:buNone/>
            </a:pP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Grade </a:t>
            </a:r>
            <a:r>
              <a:rPr lang="en-US" sz="2000" dirty="0"/>
              <a:t>Distribution Summary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Enrollment Data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Student Success Data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Checklist Documentation (SLO, Instructional Operations, Articulation Officer, Library)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Advisory Committee Documentation (when applicable)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dirty="0"/>
              <a:t>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801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384419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FACULTY FEEDBACK FROM SURVEY</a:t>
            </a:r>
            <a:endParaRPr lang="en-US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53078679"/>
              </p:ext>
            </p:extLst>
          </p:nvPr>
        </p:nvGraphicFramePr>
        <p:xfrm>
          <a:off x="2019121" y="126455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2536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6534747" cy="959991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GIVE US MORE NOTICE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6026" y="1876020"/>
            <a:ext cx="7224491" cy="4589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b="1" u="sng" dirty="0" smtClean="0"/>
              <a:t>Two</a:t>
            </a:r>
            <a:r>
              <a:rPr lang="en-US" sz="2300" b="1" u="sng" dirty="0" smtClean="0"/>
              <a:t> </a:t>
            </a:r>
            <a:r>
              <a:rPr lang="en-US" sz="2300" b="1" u="sng" dirty="0" smtClean="0"/>
              <a:t>Semesters Prior to Review…</a:t>
            </a:r>
          </a:p>
          <a:p>
            <a:pPr marL="0" indent="0">
              <a:buNone/>
            </a:pPr>
            <a:endParaRPr lang="en-US" sz="1400" b="1" u="sng" dirty="0"/>
          </a:p>
          <a:p>
            <a:pPr lvl="1"/>
            <a:r>
              <a:rPr lang="en-US" sz="2000" dirty="0"/>
              <a:t>Notify Division Dean</a:t>
            </a:r>
          </a:p>
          <a:p>
            <a:pPr lvl="1"/>
            <a:r>
              <a:rPr lang="en-US" sz="2000" dirty="0"/>
              <a:t>Identify </a:t>
            </a:r>
            <a:r>
              <a:rPr lang="en-US" sz="2000" dirty="0" smtClean="0"/>
              <a:t>Four</a:t>
            </a:r>
            <a:r>
              <a:rPr lang="en-US" sz="2000" dirty="0" smtClean="0"/>
              <a:t> </a:t>
            </a:r>
            <a:r>
              <a:rPr lang="en-US" sz="2000" dirty="0"/>
              <a:t>Departments &amp; Writers</a:t>
            </a:r>
          </a:p>
          <a:p>
            <a:pPr lvl="1"/>
            <a:r>
              <a:rPr lang="en-US" sz="2000" dirty="0" smtClean="0"/>
              <a:t>Communicate review calendar </a:t>
            </a:r>
            <a:r>
              <a:rPr lang="en-US" sz="2000" dirty="0"/>
              <a:t>early and often</a:t>
            </a:r>
          </a:p>
          <a:p>
            <a:pPr lvl="2"/>
            <a:endParaRPr lang="en-US" dirty="0"/>
          </a:p>
        </p:txBody>
      </p:sp>
      <p:pic>
        <p:nvPicPr>
          <p:cNvPr id="4" name="Picture 4" descr="https://lh5.googleusercontent.com/JnGQpJrcREwpEpfmHDMnbSVq-iLn8gj2kuir1iUGg8W5MloKjOoKsoTSJ0iK2Pujy0z5om6aciUZ9If2Oe1JC_0VKIYYMh7h_OX9T1HmmfmNxVcZbo1hCjgV6kQdPxdaAhEYnq9NeD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4732" y="11602"/>
            <a:ext cx="1590167" cy="157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155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330192"/>
            <a:ext cx="7130740" cy="959991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GIVE US MORE SUPPORT</a:t>
            </a:r>
            <a:endParaRPr lang="en-US" sz="4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22553" y="1289956"/>
            <a:ext cx="6813333" cy="547823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100" b="1" u="sng" dirty="0" smtClean="0"/>
              <a:t>One</a:t>
            </a:r>
            <a:r>
              <a:rPr lang="en-US" sz="5100" b="1" u="sng" dirty="0" smtClean="0"/>
              <a:t> </a:t>
            </a:r>
            <a:r>
              <a:rPr lang="en-US" sz="5100" b="1" u="sng" dirty="0" smtClean="0"/>
              <a:t>Semester Prior to Review…</a:t>
            </a:r>
          </a:p>
          <a:p>
            <a:pPr marL="0" indent="0">
              <a:buNone/>
            </a:pPr>
            <a:endParaRPr lang="en-US" sz="2900" b="1" u="sng" dirty="0"/>
          </a:p>
          <a:p>
            <a:pPr lvl="1"/>
            <a:r>
              <a:rPr lang="en-US" sz="5100" b="1" dirty="0" smtClean="0"/>
              <a:t>Schedule</a:t>
            </a:r>
          </a:p>
          <a:p>
            <a:pPr lvl="1"/>
            <a:r>
              <a:rPr lang="en-US" sz="5100" b="1" dirty="0" smtClean="0"/>
              <a:t>Orient</a:t>
            </a:r>
            <a:endParaRPr lang="en-US" sz="5100" b="1" dirty="0"/>
          </a:p>
          <a:p>
            <a:pPr lvl="2"/>
            <a:r>
              <a:rPr lang="en-US" sz="4200" dirty="0" smtClean="0"/>
              <a:t>Writer &amp; Dean</a:t>
            </a:r>
          </a:p>
          <a:p>
            <a:pPr lvl="3"/>
            <a:r>
              <a:rPr lang="en-US" sz="3800" dirty="0"/>
              <a:t>Handbook</a:t>
            </a:r>
          </a:p>
          <a:p>
            <a:pPr lvl="3"/>
            <a:r>
              <a:rPr lang="en-US" sz="3800" dirty="0"/>
              <a:t>Data</a:t>
            </a:r>
          </a:p>
          <a:p>
            <a:pPr lvl="3"/>
            <a:r>
              <a:rPr lang="en-US" sz="3800" dirty="0"/>
              <a:t>Prior PR </a:t>
            </a:r>
            <a:r>
              <a:rPr lang="en-US" sz="3800" dirty="0" smtClean="0"/>
              <a:t>document</a:t>
            </a:r>
            <a:endParaRPr lang="en-US" sz="3800" dirty="0"/>
          </a:p>
          <a:p>
            <a:pPr lvl="1"/>
            <a:r>
              <a:rPr lang="en-US" sz="5100" b="1" dirty="0" smtClean="0"/>
              <a:t>Write</a:t>
            </a:r>
            <a:endParaRPr lang="en-US" sz="5100" b="1" dirty="0"/>
          </a:p>
          <a:p>
            <a:pPr lvl="2"/>
            <a:r>
              <a:rPr lang="en-US" sz="4200" dirty="0" smtClean="0"/>
              <a:t>Committee Support</a:t>
            </a:r>
            <a:endParaRPr lang="en-US" sz="4200" dirty="0"/>
          </a:p>
          <a:p>
            <a:pPr lvl="3"/>
            <a:r>
              <a:rPr lang="en-US" sz="3800" dirty="0"/>
              <a:t>Checkpoints </a:t>
            </a:r>
            <a:r>
              <a:rPr lang="en-US" sz="3800" dirty="0" smtClean="0"/>
              <a:t> </a:t>
            </a:r>
          </a:p>
          <a:p>
            <a:pPr lvl="1"/>
            <a:r>
              <a:rPr lang="en-US" sz="5100" b="1" dirty="0" smtClean="0"/>
              <a:t>Deliver</a:t>
            </a:r>
          </a:p>
          <a:p>
            <a:pPr lvl="2"/>
            <a:r>
              <a:rPr lang="en-US" sz="5100" dirty="0"/>
              <a:t> </a:t>
            </a:r>
            <a:r>
              <a:rPr lang="en-US" sz="4200" dirty="0" smtClean="0"/>
              <a:t>Document due at end of writing semester</a:t>
            </a:r>
            <a:endParaRPr lang="en-US" sz="4200" dirty="0"/>
          </a:p>
          <a:p>
            <a:pPr marL="914400" lvl="2" indent="0">
              <a:buNone/>
            </a:pPr>
            <a:endParaRPr lang="en-US" sz="1700" dirty="0"/>
          </a:p>
        </p:txBody>
      </p:sp>
      <p:pic>
        <p:nvPicPr>
          <p:cNvPr id="6" name="Picture 4" descr="https://lh5.googleusercontent.com/JnGQpJrcREwpEpfmHDMnbSVq-iLn8gj2kuir1iUGg8W5MloKjOoKsoTSJ0iK2Pujy0z5om6aciUZ9If2Oe1JC_0VKIYYMh7h_OX9T1HmmfmNxVcZbo1hCjgV6kQdPxdaAhEYnq9NeD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4732" y="11602"/>
            <a:ext cx="1590167" cy="157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068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224060"/>
            <a:ext cx="6138952" cy="959991"/>
          </a:xfrm>
        </p:spPr>
        <p:txBody>
          <a:bodyPr>
            <a:normAutofit/>
          </a:bodyPr>
          <a:lstStyle/>
          <a:p>
            <a:r>
              <a:rPr lang="en-US" sz="4000" b="1" dirty="0"/>
              <a:t>GIVE US MORE SUPPORT</a:t>
            </a:r>
            <a:endParaRPr lang="en-US" sz="40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4652" y="1278634"/>
            <a:ext cx="8685348" cy="52119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/>
              <a:t>Review S</a:t>
            </a:r>
            <a:r>
              <a:rPr lang="en-US" sz="2400" b="1" u="sng" dirty="0" smtClean="0"/>
              <a:t>emester…</a:t>
            </a:r>
          </a:p>
          <a:p>
            <a:pPr marL="0" indent="0">
              <a:buNone/>
            </a:pPr>
            <a:endParaRPr lang="en-US" sz="1400" b="1" u="sng" dirty="0"/>
          </a:p>
          <a:p>
            <a:pPr lvl="1"/>
            <a:r>
              <a:rPr lang="en-US" sz="1900" b="1" dirty="0" smtClean="0"/>
              <a:t>Committee </a:t>
            </a:r>
            <a:r>
              <a:rPr lang="en-US" sz="1900" b="1" dirty="0"/>
              <a:t>reviews document</a:t>
            </a:r>
          </a:p>
          <a:p>
            <a:pPr lvl="3"/>
            <a:r>
              <a:rPr lang="en-US" sz="1500" dirty="0" smtClean="0"/>
              <a:t>Two</a:t>
            </a:r>
            <a:r>
              <a:rPr lang="en-US" sz="1500" dirty="0" smtClean="0"/>
              <a:t> </a:t>
            </a:r>
            <a:r>
              <a:rPr lang="en-US" sz="1500" dirty="0"/>
              <a:t>week review</a:t>
            </a:r>
          </a:p>
          <a:p>
            <a:pPr lvl="3"/>
            <a:r>
              <a:rPr lang="en-US" sz="1500" dirty="0" smtClean="0"/>
              <a:t>Follow </a:t>
            </a:r>
            <a:r>
              <a:rPr lang="en-US" sz="1500" dirty="0"/>
              <a:t>up questions to Department writer</a:t>
            </a:r>
          </a:p>
          <a:p>
            <a:pPr lvl="3"/>
            <a:r>
              <a:rPr lang="en-US" sz="1500" dirty="0" smtClean="0"/>
              <a:t>Department responds to follow up </a:t>
            </a:r>
            <a:r>
              <a:rPr lang="en-US" sz="1500" dirty="0" smtClean="0"/>
              <a:t>questions</a:t>
            </a:r>
            <a:endParaRPr lang="en-US" sz="1500" dirty="0"/>
          </a:p>
          <a:p>
            <a:pPr lvl="3"/>
            <a:r>
              <a:rPr lang="en-US" sz="1500" dirty="0" smtClean="0"/>
              <a:t>Department revises self study if necessary</a:t>
            </a:r>
            <a:endParaRPr lang="en-US" sz="2000" dirty="0" smtClean="0"/>
          </a:p>
          <a:p>
            <a:pPr lvl="1"/>
            <a:r>
              <a:rPr lang="en-US" sz="2000" b="1" dirty="0" smtClean="0"/>
              <a:t>Department </a:t>
            </a:r>
            <a:r>
              <a:rPr lang="en-US" sz="2000" b="1" dirty="0"/>
              <a:t>meets with committee</a:t>
            </a:r>
          </a:p>
          <a:p>
            <a:pPr lvl="2"/>
            <a:r>
              <a:rPr lang="en-US" sz="1600" dirty="0"/>
              <a:t>Focus on department recommendations</a:t>
            </a:r>
          </a:p>
          <a:p>
            <a:pPr lvl="1"/>
            <a:r>
              <a:rPr lang="en-US" sz="2000" b="1" dirty="0" smtClean="0"/>
              <a:t>Committee </a:t>
            </a:r>
            <a:r>
              <a:rPr lang="en-US" sz="2000" b="1" dirty="0" smtClean="0"/>
              <a:t>commendations </a:t>
            </a:r>
            <a:r>
              <a:rPr lang="en-US" sz="2000" b="1" dirty="0"/>
              <a:t>and recommendations </a:t>
            </a:r>
          </a:p>
          <a:p>
            <a:pPr lvl="1"/>
            <a:r>
              <a:rPr lang="en-US" sz="2000" b="1" dirty="0"/>
              <a:t>President’s </a:t>
            </a:r>
            <a:r>
              <a:rPr lang="en-US" sz="2000" b="1" dirty="0" smtClean="0"/>
              <a:t>Meeting</a:t>
            </a:r>
            <a:endParaRPr lang="en-US" sz="2000" b="1" dirty="0"/>
          </a:p>
        </p:txBody>
      </p:sp>
      <p:pic>
        <p:nvPicPr>
          <p:cNvPr id="6" name="Picture 4" descr="https://lh5.googleusercontent.com/JnGQpJrcREwpEpfmHDMnbSVq-iLn8gj2kuir1iUGg8W5MloKjOoKsoTSJ0iK2Pujy0z5om6aciUZ9If2Oe1JC_0VKIYYMh7h_OX9T1HmmfmNxVcZbo1hCjgV6kQdPxdaAhEYnq9NeD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4732" y="11602"/>
            <a:ext cx="1590167" cy="157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22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534292"/>
            <a:ext cx="6138952" cy="959991"/>
          </a:xfrm>
        </p:spPr>
        <p:txBody>
          <a:bodyPr>
            <a:normAutofit/>
          </a:bodyPr>
          <a:lstStyle/>
          <a:p>
            <a:r>
              <a:rPr lang="en-US" sz="4000" b="1" dirty="0"/>
              <a:t>GIVE US MORE SUPPORT</a:t>
            </a:r>
            <a:endParaRPr lang="en-US" sz="40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4652" y="1738993"/>
            <a:ext cx="8685348" cy="47516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/>
              <a:t>Follow Up Semester…</a:t>
            </a:r>
          </a:p>
          <a:p>
            <a:pPr marL="0" indent="0">
              <a:buNone/>
            </a:pPr>
            <a:endParaRPr lang="en-US" sz="1400" b="1" u="sng" dirty="0"/>
          </a:p>
          <a:p>
            <a:pPr lvl="1"/>
            <a:r>
              <a:rPr lang="en-US" sz="1900" b="1" dirty="0" smtClean="0"/>
              <a:t>Department Meets with VPAA</a:t>
            </a:r>
          </a:p>
          <a:p>
            <a:pPr lvl="2"/>
            <a:r>
              <a:rPr lang="en-US" sz="1800" dirty="0" smtClean="0"/>
              <a:t>Review progress status of PR recommendations</a:t>
            </a:r>
            <a:endParaRPr lang="en-US" sz="1800" dirty="0"/>
          </a:p>
        </p:txBody>
      </p:sp>
      <p:pic>
        <p:nvPicPr>
          <p:cNvPr id="6" name="Picture 4" descr="https://lh5.googleusercontent.com/JnGQpJrcREwpEpfmHDMnbSVq-iLn8gj2kuir1iUGg8W5MloKjOoKsoTSJ0iK2Pujy0z5om6aciUZ9If2Oe1JC_0VKIYYMh7h_OX9T1HmmfmNxVcZbo1hCjgV6kQdPxdaAhEYnq9NeD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4732" y="11602"/>
            <a:ext cx="1590167" cy="157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616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5752586" cy="959991"/>
          </a:xfrm>
        </p:spPr>
        <p:txBody>
          <a:bodyPr>
            <a:noAutofit/>
          </a:bodyPr>
          <a:lstStyle/>
          <a:p>
            <a:r>
              <a:rPr lang="en-US" b="1" dirty="0" smtClean="0"/>
              <a:t>PROCESS IMPROVEMENTS</a:t>
            </a: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37054" y="1567773"/>
            <a:ext cx="9624890" cy="508398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700" b="1" dirty="0" smtClean="0">
                <a:solidFill>
                  <a:schemeClr val="tx1"/>
                </a:solidFill>
              </a:rPr>
              <a:t>ORIENTATION</a:t>
            </a:r>
            <a:endParaRPr lang="en-US" b="1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Revised handbook</a:t>
            </a:r>
            <a:endParaRPr lang="en-US" dirty="0">
              <a:solidFill>
                <a:schemeClr val="tx1"/>
              </a:solidFill>
            </a:endParaRPr>
          </a:p>
          <a:p>
            <a:pPr lvl="2"/>
            <a:r>
              <a:rPr lang="en-US" dirty="0">
                <a:solidFill>
                  <a:schemeClr val="tx1"/>
                </a:solidFill>
              </a:rPr>
              <a:t>9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sections instead of </a:t>
            </a:r>
            <a:r>
              <a:rPr lang="en-US" dirty="0" smtClean="0">
                <a:solidFill>
                  <a:schemeClr val="tx1"/>
                </a:solidFill>
              </a:rPr>
              <a:t>12 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Dean follow up meetings scheduled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Data Liaison provides all </a:t>
            </a:r>
            <a:r>
              <a:rPr lang="en-US" dirty="0" smtClean="0">
                <a:solidFill>
                  <a:srgbClr val="C00000"/>
                </a:solidFill>
              </a:rPr>
              <a:t>data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Prior PR document provided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700" b="1" dirty="0" smtClean="0">
                <a:solidFill>
                  <a:schemeClr val="tx1"/>
                </a:solidFill>
              </a:rPr>
              <a:t>WRITING</a:t>
            </a:r>
            <a:endParaRPr lang="en-US" sz="1700" b="1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Cloud –based </a:t>
            </a:r>
            <a:r>
              <a:rPr lang="en-US" dirty="0" smtClean="0">
                <a:solidFill>
                  <a:schemeClr val="tx1"/>
                </a:solidFill>
              </a:rPr>
              <a:t>collaboration training provided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Dean follow up #1</a:t>
            </a:r>
          </a:p>
          <a:p>
            <a:pPr marL="0" indent="0">
              <a:buNone/>
            </a:pPr>
            <a:r>
              <a:rPr lang="en-US" sz="1700" b="1" dirty="0" smtClean="0">
                <a:solidFill>
                  <a:schemeClr val="tx1"/>
                </a:solidFill>
              </a:rPr>
              <a:t>SUPPPORT</a:t>
            </a:r>
            <a:endParaRPr lang="en-US" sz="1700" b="1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rgbClr val="C00000"/>
                </a:solidFill>
              </a:rPr>
              <a:t>Data Liaison explains </a:t>
            </a:r>
            <a:r>
              <a:rPr lang="en-US" dirty="0" smtClean="0">
                <a:solidFill>
                  <a:srgbClr val="C00000"/>
                </a:solidFill>
              </a:rPr>
              <a:t>and summarizes all </a:t>
            </a:r>
            <a:r>
              <a:rPr lang="en-US" dirty="0">
                <a:solidFill>
                  <a:srgbClr val="C00000"/>
                </a:solidFill>
              </a:rPr>
              <a:t>report data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PR document examples provided for tough </a:t>
            </a:r>
            <a:r>
              <a:rPr lang="en-US" dirty="0" smtClean="0">
                <a:solidFill>
                  <a:schemeClr val="tx1"/>
                </a:solidFill>
              </a:rPr>
              <a:t>sections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Dean involvement and follow up #2</a:t>
            </a: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lvl="2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4" descr="https://lh5.googleusercontent.com/JnGQpJrcREwpEpfmHDMnbSVq-iLn8gj2kuir1iUGg8W5MloKjOoKsoTSJ0iK2Pujy0z5om6aciUZ9If2Oe1JC_0VKIYYMh7h_OX9T1HmmfmNxVcZbo1hCjgV6kQdPxdaAhEYnq9NeD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4732" y="11602"/>
            <a:ext cx="1590167" cy="157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787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5263189" cy="95999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GIVE US MORE $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6026" y="1876020"/>
            <a:ext cx="7044187" cy="45891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300" dirty="0"/>
              <a:t>The majority of writers surveyed felt the reassign time was sufficient for the project</a:t>
            </a:r>
            <a:endParaRPr lang="en-US" sz="2300" dirty="0">
              <a:solidFill>
                <a:schemeClr val="tx1"/>
              </a:solidFill>
            </a:endParaRPr>
          </a:p>
          <a:p>
            <a:r>
              <a:rPr lang="en-US" sz="2300" dirty="0"/>
              <a:t>Reassign time is equivalent to a 3 unit lecture class with .20 LED</a:t>
            </a:r>
            <a:endParaRPr lang="en-US" sz="2300" dirty="0">
              <a:solidFill>
                <a:schemeClr val="tx1"/>
              </a:solidFill>
            </a:endParaRPr>
          </a:p>
          <a:p>
            <a:pPr lvl="1"/>
            <a:endParaRPr lang="en-US" sz="2100" dirty="0">
              <a:solidFill>
                <a:schemeClr val="tx1"/>
              </a:solidFill>
            </a:endParaRPr>
          </a:p>
        </p:txBody>
      </p:sp>
      <p:pic>
        <p:nvPicPr>
          <p:cNvPr id="5122" name="Picture 2" descr="https://lh5.googleusercontent.com/J4DvRrvH1KIGoLmQOe_xyc10psGTes6VaJuLAjOZ54bYZ1vSVbu4y5FcICaHZQjQiONgZV2myI1m5bK29HVqzCfV-XX77BZobi_XQ9eWZwH9wYIKHD16vgDvEjWXrRGksf8UPLEWy7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0" y="2950"/>
            <a:ext cx="1619250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7507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6151026" cy="95999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MAKE THIS LESS ARDOUS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6026" y="1876020"/>
            <a:ext cx="7923631" cy="4589172"/>
          </a:xfrm>
        </p:spPr>
        <p:txBody>
          <a:bodyPr>
            <a:normAutofit/>
          </a:bodyPr>
          <a:lstStyle/>
          <a:p>
            <a:r>
              <a:rPr lang="en-US" sz="2300" dirty="0"/>
              <a:t>The handbook has been revised and condensed from 12 sections to </a:t>
            </a:r>
            <a:r>
              <a:rPr lang="en-US" sz="2300" dirty="0" smtClean="0"/>
              <a:t>9</a:t>
            </a:r>
          </a:p>
          <a:p>
            <a:r>
              <a:rPr lang="en-US" sz="2300" dirty="0" smtClean="0"/>
              <a:t>Data is provided and </a:t>
            </a:r>
            <a:r>
              <a:rPr lang="en-US" sz="2300" dirty="0" smtClean="0"/>
              <a:t>explained and summarized</a:t>
            </a:r>
            <a:endParaRPr lang="en-US" sz="2300" dirty="0"/>
          </a:p>
          <a:p>
            <a:r>
              <a:rPr lang="en-US" sz="2300" dirty="0"/>
              <a:t>This condensed format should result in less follow up questions from the committee</a:t>
            </a:r>
          </a:p>
          <a:p>
            <a:r>
              <a:rPr lang="en-US" sz="2300" dirty="0"/>
              <a:t>Thorough answers = less questions from the committee </a:t>
            </a:r>
            <a:endParaRPr lang="en-US" sz="2300" dirty="0" smtClean="0">
              <a:sym typeface="Wingdings" panose="05000000000000000000" pitchFamily="2" charset="2"/>
            </a:endParaRPr>
          </a:p>
        </p:txBody>
      </p:sp>
      <p:pic>
        <p:nvPicPr>
          <p:cNvPr id="4098" name="Picture 2" descr="https://lh5.googleusercontent.com/aETrtFzP97_zz7pN2hJcNlPD9Z9Y34WGUoZD5FFymiuRFDQcyimo5OcT3mMfU9_L5oYuR1IGngcKKNrtB7iDJLuj48Hv2RJrJJ2-1C2_GYQqByJ1U66CCTWQ2W60CDcYQ2fzc3vb0i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071" y="70323"/>
            <a:ext cx="2713631" cy="137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25226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276</TotalTime>
  <Words>410</Words>
  <Application>Microsoft Office PowerPoint</Application>
  <PresentationFormat>Custom</PresentationFormat>
  <Paragraphs>109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Wisp</vt:lpstr>
      <vt:lpstr>NEW PROGRAM REVIEW PROCESS</vt:lpstr>
      <vt:lpstr>FACULTY FEEDBACK FROM SURVEY</vt:lpstr>
      <vt:lpstr>GIVE US MORE NOTICE</vt:lpstr>
      <vt:lpstr>GIVE US MORE SUPPORT</vt:lpstr>
      <vt:lpstr>GIVE US MORE SUPPORT</vt:lpstr>
      <vt:lpstr>GIVE US MORE SUPPORT</vt:lpstr>
      <vt:lpstr>PROCESS IMPROVEMENTS</vt:lpstr>
      <vt:lpstr>GIVE US MORE $</vt:lpstr>
      <vt:lpstr>MAKE THIS LESS ARDOUS</vt:lpstr>
      <vt:lpstr>MAKE IT MORE MEANINGFUL</vt:lpstr>
      <vt:lpstr>HANDBOOK REVISIONS</vt:lpstr>
      <vt:lpstr>HANDBOOK SECTIONS</vt:lpstr>
      <vt:lpstr>HANDBOOK APPENDICES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Nate Scharff</dc:creator>
  <cp:lastModifiedBy>Nate Scharff</cp:lastModifiedBy>
  <cp:revision>37</cp:revision>
  <cp:lastPrinted>2016-10-17T17:07:50Z</cp:lastPrinted>
  <dcterms:created xsi:type="dcterms:W3CDTF">2016-09-04T18:02:31Z</dcterms:created>
  <dcterms:modified xsi:type="dcterms:W3CDTF">2016-10-17T17:27:19Z</dcterms:modified>
</cp:coreProperties>
</file>